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Robot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bold.fntdata"/><Relationship Id="rId32" Type="http://schemas.openxmlformats.org/officeDocument/2006/relationships/slide" Target="slides/slide27.xml"/><Relationship Id="rId76" Type="http://schemas.openxmlformats.org/officeDocument/2006/relationships/font" Target="fonts/Roboto-regular.fntdata"/><Relationship Id="rId35" Type="http://schemas.openxmlformats.org/officeDocument/2006/relationships/slide" Target="slides/slide30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9.xml"/><Relationship Id="rId78" Type="http://schemas.openxmlformats.org/officeDocument/2006/relationships/font" Target="fonts/Roboto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4b06e00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4b06e00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34b06e00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34b06e00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cfad43e3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cfad43e3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6cfad43e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6cfad43e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6cfad43e3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6cfad43e3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6cfad43e3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6cfad43e3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6cfad43e3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86cfad43e3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6cfad43e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6cfad43e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6cfad43e3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6cfad43e3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6cfad43e3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6cfad43e3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6cfad43e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86cfad43e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69189b9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869189b9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869189b92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869189b92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69189b92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869189b92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69189b9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69189b9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69189b92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869189b9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69189b92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869189b92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69189b92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69189b9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869189b9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869189b9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866dc3b02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866dc3b02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86cfad43e3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86cfad43e3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34b06e00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34b06e00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6cfad43e3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86cfad43e3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6cfad43e3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6cfad43e3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69189b92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69189b92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3e5a73c6b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3e5a73c6b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86cfad43e3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86cfad43e3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86cfad43e3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86cfad43e3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86cfad43e3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86cfad43e3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3e5a73c6b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3e5a73c6b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86cfad43e3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86cfad43e3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6cfad43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6cfad43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86cfad43e3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86cfad43e3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866dc3b0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866dc3b0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866dc3b02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866dc3b02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866dc3b02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866dc3b02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866dc3b02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866dc3b0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034b06e00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034b06e00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034b06e00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034b06e00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034b06e002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034b06e002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034b06e00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034b06e00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6cfad43e3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86cfad43e3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4b06e0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4b06e0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86cfad43e3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86cfad43e3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034b06e00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034b06e00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e5a73c6bb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3e5a73c6bb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86cfad43e3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86cfad43e3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e5a73c6b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3e5a73c6b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86cfad43e3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86cfad43e3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034b06e0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034b06e0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86cfad43e3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86cfad43e3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6cfad43e3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6cfad43e3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cfad43e3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6cfad43e3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86cfad43e3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86cfad43e3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86cfad43e3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86cfad43e3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69189b92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69189b92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69189b92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69189b92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869189b92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869189b92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869189b92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869189b92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86cfad43e3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86cfad43e3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866dc3b02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866dc3b02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86cfad43e3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86cfad43e3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86cfad43e3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86cfad43e3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6cfad43e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6cfad43e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866dc3b02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866dc3b02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4b06e00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4b06e00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6cfad43e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6cfad43e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1.gif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1.gif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1.gif"/><Relationship Id="rId5" Type="http://schemas.openxmlformats.org/officeDocument/2006/relationships/image" Target="../media/image25.png"/><Relationship Id="rId6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1.gif"/><Relationship Id="rId5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gif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gif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gif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gif"/><Relationship Id="rId4" Type="http://schemas.openxmlformats.org/officeDocument/2006/relationships/image" Target="../media/image37.png"/><Relationship Id="rId5" Type="http://schemas.openxmlformats.org/officeDocument/2006/relationships/image" Target="../media/image3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53.png"/><Relationship Id="rId8" Type="http://schemas.openxmlformats.org/officeDocument/2006/relationships/image" Target="../media/image4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Relationship Id="rId4" Type="http://schemas.openxmlformats.org/officeDocument/2006/relationships/image" Target="../media/image3.png"/><Relationship Id="rId5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Relationship Id="rId4" Type="http://schemas.openxmlformats.org/officeDocument/2006/relationships/image" Target="../media/image3.png"/><Relationship Id="rId5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8.png"/><Relationship Id="rId4" Type="http://schemas.openxmlformats.org/officeDocument/2006/relationships/image" Target="../media/image3.png"/><Relationship Id="rId5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Deep Learning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CNNs</a:t>
            </a:r>
            <a:endParaRPr b="1" sz="120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212150" y="42189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Caspar van Leeuwen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Monica Rotulo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Robert Jan Schlimbach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Is a matrix or grid of intensity values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integers [0, 255] or float points [0,1]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Each element in the matrix is a </a:t>
            </a:r>
            <a:r>
              <a:rPr b="1" lang="en-GB">
                <a:solidFill>
                  <a:schemeClr val="dk1"/>
                </a:solidFill>
              </a:rPr>
              <a:t>pixel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AutoNum type="arabicPeriod"/>
            </a:pPr>
            <a:r>
              <a:rPr lang="en-GB">
                <a:solidFill>
                  <a:srgbClr val="D9D9D9"/>
                </a:solidFill>
              </a:rPr>
              <a:t>Can have 1 greyscale channel or multiple colour </a:t>
            </a:r>
            <a:r>
              <a:rPr b="1" lang="en-GB">
                <a:solidFill>
                  <a:srgbClr val="D9D9D9"/>
                </a:solidFill>
              </a:rPr>
              <a:t>channels: RGB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Is a matrix or grid of intensity values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integers [0, 255] or float points [0,1]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Each element in the matrix is a </a:t>
            </a:r>
            <a:r>
              <a:rPr b="1" lang="en-GB">
                <a:solidFill>
                  <a:schemeClr val="dk1"/>
                </a:solidFill>
              </a:rPr>
              <a:t>pixel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Can have 1 greyscale channel or multiple colour </a:t>
            </a:r>
            <a:r>
              <a:rPr b="1" lang="en-GB">
                <a:solidFill>
                  <a:schemeClr val="dk1"/>
                </a:solidFill>
              </a:rPr>
              <a:t>channels: </a:t>
            </a:r>
            <a:r>
              <a:rPr b="1" lang="en-GB">
                <a:solidFill>
                  <a:srgbClr val="990000"/>
                </a:solidFill>
              </a:rPr>
              <a:t>R</a:t>
            </a:r>
            <a:r>
              <a:rPr b="1" lang="en-GB">
                <a:solidFill>
                  <a:srgbClr val="38761D"/>
                </a:solidFill>
              </a:rPr>
              <a:t>G</a:t>
            </a:r>
            <a:r>
              <a:rPr b="1" lang="en-GB">
                <a:solidFill>
                  <a:srgbClr val="1155CC"/>
                </a:solidFill>
              </a:rPr>
              <a:t>B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b="0" l="0" r="0" t="43394"/>
          <a:stretch/>
        </p:blipFill>
        <p:spPr>
          <a:xfrm>
            <a:off x="6396325" y="350100"/>
            <a:ext cx="2618151" cy="19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grpSp>
        <p:nvGrpSpPr>
          <p:cNvPr id="236" name="Google Shape;236;p24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237" name="Google Shape;237;p24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04" name="Google Shape;304;p25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05" name="Google Shape;305;p25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07" name="Google Shape;307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9" name="Google Shape;309;p25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" name="Google Shape;312;p25"/>
            <p:cNvCxnSpPr>
              <a:stCxn id="309" idx="4"/>
              <a:endCxn id="313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5"/>
            <p:cNvCxnSpPr>
              <a:stCxn id="310" idx="4"/>
              <a:endCxn id="313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5"/>
            <p:cNvCxnSpPr>
              <a:stCxn id="311" idx="4"/>
              <a:endCxn id="313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3" name="Google Shape;313;p25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7" name="Google Shape;317;p25"/>
            <p:cNvCxnSpPr>
              <a:stCxn id="309" idx="5"/>
              <a:endCxn id="316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5"/>
            <p:cNvCxnSpPr>
              <a:stCxn id="310" idx="4"/>
              <a:endCxn id="316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5"/>
            <p:cNvCxnSpPr>
              <a:stCxn id="311" idx="4"/>
              <a:endCxn id="316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" name="Google Shape;320;p25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" name="Google Shape;321;p25"/>
            <p:cNvCxnSpPr>
              <a:stCxn id="308" idx="4"/>
              <a:endCxn id="310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25"/>
            <p:cNvCxnSpPr>
              <a:stCxn id="308" idx="4"/>
              <a:endCxn id="311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" name="Google Shape;308;p25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" name="Google Shape;326;p25"/>
            <p:cNvCxnSpPr>
              <a:stCxn id="323" idx="4"/>
              <a:endCxn id="311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5"/>
            <p:cNvCxnSpPr>
              <a:stCxn id="323" idx="4"/>
              <a:endCxn id="310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5"/>
            <p:cNvCxnSpPr>
              <a:stCxn id="324" idx="4"/>
              <a:endCxn id="309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25"/>
            <p:cNvCxnSpPr>
              <a:stCxn id="325" idx="4"/>
              <a:endCxn id="309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5"/>
            <p:cNvCxnSpPr>
              <a:stCxn id="325" idx="4"/>
              <a:endCxn id="310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5"/>
            <p:cNvCxnSpPr>
              <a:stCxn id="325" idx="4"/>
              <a:endCxn id="311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25"/>
            <p:cNvCxnSpPr>
              <a:stCxn id="324" idx="4"/>
              <a:endCxn id="310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25"/>
            <p:cNvCxnSpPr>
              <a:stCxn id="324" idx="4"/>
              <a:endCxn id="311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5"/>
            <p:cNvCxnSpPr>
              <a:stCxn id="309" idx="0"/>
              <a:endCxn id="323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5"/>
            <p:cNvCxnSpPr>
              <a:stCxn id="308" idx="0"/>
              <a:endCxn id="320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5"/>
            <p:cNvCxnSpPr>
              <a:stCxn id="323" idx="0"/>
              <a:endCxn id="320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5"/>
            <p:cNvCxnSpPr>
              <a:stCxn id="324" idx="0"/>
              <a:endCxn id="320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5"/>
            <p:cNvCxnSpPr>
              <a:stCxn id="325" idx="0"/>
              <a:endCxn id="320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0" name="Google Shape;340;p25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1" name="Google Shape;341;p25"/>
            <p:cNvCxnSpPr>
              <a:stCxn id="308" idx="0"/>
              <a:endCxn id="340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5"/>
            <p:cNvCxnSpPr>
              <a:stCxn id="323" idx="0"/>
              <a:endCxn id="340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25"/>
            <p:cNvCxnSpPr>
              <a:stCxn id="324" idx="0"/>
              <a:endCxn id="340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5"/>
            <p:cNvCxnSpPr>
              <a:stCxn id="325" idx="0"/>
              <a:endCxn id="340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" name="Google Shape;345;p25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9" name="Google Shape;349;p25"/>
            <p:cNvCxnSpPr>
              <a:stCxn id="325" idx="0"/>
              <a:endCxn id="347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5"/>
            <p:cNvCxnSpPr>
              <a:stCxn id="324" idx="0"/>
              <a:endCxn id="347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5"/>
            <p:cNvCxnSpPr>
              <a:stCxn id="347" idx="4"/>
              <a:endCxn id="323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5"/>
            <p:cNvCxnSpPr>
              <a:stCxn id="347" idx="4"/>
              <a:endCxn id="308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25"/>
            <p:cNvCxnSpPr>
              <a:stCxn id="346" idx="2"/>
              <a:endCxn id="311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5"/>
            <p:cNvCxnSpPr>
              <a:stCxn id="346" idx="2"/>
              <a:endCxn id="310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5"/>
            <p:cNvCxnSpPr>
              <a:stCxn id="346" idx="2"/>
              <a:endCxn id="309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56" name="Google Shape;3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5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71" name="Google Shape;371;p26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74" name="Google Shape;374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6" name="Google Shape;376;p26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9" name="Google Shape;379;p26"/>
            <p:cNvCxnSpPr>
              <a:stCxn id="376" idx="4"/>
              <a:endCxn id="38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6"/>
            <p:cNvCxnSpPr>
              <a:stCxn id="377" idx="4"/>
              <a:endCxn id="38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6"/>
            <p:cNvCxnSpPr>
              <a:stCxn id="378" idx="4"/>
              <a:endCxn id="38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0" name="Google Shape;380;p26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" name="Google Shape;384;p26"/>
            <p:cNvCxnSpPr>
              <a:stCxn id="376" idx="5"/>
              <a:endCxn id="38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26"/>
            <p:cNvCxnSpPr>
              <a:stCxn id="377" idx="4"/>
              <a:endCxn id="38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26"/>
            <p:cNvCxnSpPr>
              <a:stCxn id="378" idx="4"/>
              <a:endCxn id="38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" name="Google Shape;387;p26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" name="Google Shape;388;p26"/>
            <p:cNvCxnSpPr>
              <a:stCxn id="375" idx="4"/>
              <a:endCxn id="37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26"/>
            <p:cNvCxnSpPr>
              <a:stCxn id="375" idx="4"/>
              <a:endCxn id="37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5" name="Google Shape;375;p26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" name="Google Shape;393;p26"/>
            <p:cNvCxnSpPr>
              <a:stCxn id="390" idx="4"/>
              <a:endCxn id="37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26"/>
            <p:cNvCxnSpPr>
              <a:stCxn id="390" idx="4"/>
              <a:endCxn id="37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6"/>
            <p:cNvCxnSpPr>
              <a:stCxn id="391" idx="4"/>
              <a:endCxn id="37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26"/>
            <p:cNvCxnSpPr>
              <a:stCxn id="392" idx="4"/>
              <a:endCxn id="37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26"/>
            <p:cNvCxnSpPr>
              <a:stCxn id="392" idx="4"/>
              <a:endCxn id="37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26"/>
            <p:cNvCxnSpPr>
              <a:stCxn id="392" idx="4"/>
              <a:endCxn id="37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26"/>
            <p:cNvCxnSpPr>
              <a:stCxn id="391" idx="4"/>
              <a:endCxn id="37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26"/>
            <p:cNvCxnSpPr>
              <a:stCxn id="391" idx="4"/>
              <a:endCxn id="37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26"/>
            <p:cNvCxnSpPr>
              <a:stCxn id="376" idx="0"/>
              <a:endCxn id="39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26"/>
            <p:cNvCxnSpPr>
              <a:stCxn id="375" idx="0"/>
              <a:endCxn id="38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26"/>
            <p:cNvCxnSpPr>
              <a:stCxn id="390" idx="0"/>
              <a:endCxn id="387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26"/>
            <p:cNvCxnSpPr>
              <a:stCxn id="391" idx="0"/>
              <a:endCxn id="387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26"/>
            <p:cNvCxnSpPr>
              <a:stCxn id="392" idx="0"/>
              <a:endCxn id="387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" name="Google Shape;407;p26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" name="Google Shape;408;p26"/>
            <p:cNvCxnSpPr>
              <a:stCxn id="375" idx="0"/>
              <a:endCxn id="40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26"/>
            <p:cNvCxnSpPr>
              <a:stCxn id="390" idx="0"/>
              <a:endCxn id="40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6"/>
            <p:cNvCxnSpPr>
              <a:stCxn id="391" idx="0"/>
              <a:endCxn id="407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6"/>
            <p:cNvCxnSpPr>
              <a:stCxn id="392" idx="0"/>
              <a:endCxn id="407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" name="Google Shape;412;p26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26"/>
            <p:cNvCxnSpPr>
              <a:stCxn id="392" idx="0"/>
              <a:endCxn id="41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6"/>
            <p:cNvCxnSpPr>
              <a:stCxn id="391" idx="0"/>
              <a:endCxn id="41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6"/>
            <p:cNvCxnSpPr>
              <a:stCxn id="414" idx="4"/>
              <a:endCxn id="39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6"/>
            <p:cNvCxnSpPr>
              <a:stCxn id="414" idx="4"/>
              <a:endCxn id="37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6"/>
            <p:cNvCxnSpPr>
              <a:stCxn id="413" idx="2"/>
              <a:endCxn id="378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6"/>
            <p:cNvCxnSpPr>
              <a:stCxn id="413" idx="2"/>
              <a:endCxn id="377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6"/>
            <p:cNvCxnSpPr>
              <a:stCxn id="413" idx="2"/>
              <a:endCxn id="376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23" name="Google Shape;4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6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" name="Google Shape;42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6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26"/>
          <p:cNvCxnSpPr>
            <a:stCxn id="432" idx="1"/>
            <a:endCxn id="43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34" name="Google Shape;434;p26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7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442" name="Google Shape;442;p27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445" name="Google Shape;445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7" name="Google Shape;447;p27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0" name="Google Shape;450;p27"/>
            <p:cNvCxnSpPr>
              <a:stCxn id="447" idx="4"/>
              <a:endCxn id="451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27"/>
            <p:cNvCxnSpPr>
              <a:stCxn id="448" idx="4"/>
              <a:endCxn id="451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7"/>
            <p:cNvCxnSpPr>
              <a:stCxn id="449" idx="4"/>
              <a:endCxn id="451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1" name="Google Shape;451;p27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5" name="Google Shape;455;p27"/>
            <p:cNvCxnSpPr>
              <a:stCxn id="447" idx="5"/>
              <a:endCxn id="454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27"/>
            <p:cNvCxnSpPr>
              <a:stCxn id="448" idx="4"/>
              <a:endCxn id="454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27"/>
            <p:cNvCxnSpPr>
              <a:stCxn id="449" idx="4"/>
              <a:endCxn id="454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8" name="Google Shape;458;p27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9" name="Google Shape;459;p27"/>
            <p:cNvCxnSpPr>
              <a:stCxn id="446" idx="4"/>
              <a:endCxn id="448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7"/>
            <p:cNvCxnSpPr>
              <a:stCxn id="446" idx="4"/>
              <a:endCxn id="449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6" name="Google Shape;446;p27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Google Shape;464;p27"/>
            <p:cNvCxnSpPr>
              <a:stCxn id="461" idx="4"/>
              <a:endCxn id="449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27"/>
            <p:cNvCxnSpPr>
              <a:stCxn id="461" idx="4"/>
              <a:endCxn id="448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27"/>
            <p:cNvCxnSpPr>
              <a:stCxn id="462" idx="4"/>
              <a:endCxn id="447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27"/>
            <p:cNvCxnSpPr>
              <a:stCxn id="463" idx="4"/>
              <a:endCxn id="447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27"/>
            <p:cNvCxnSpPr>
              <a:stCxn id="463" idx="4"/>
              <a:endCxn id="448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27"/>
            <p:cNvCxnSpPr>
              <a:stCxn id="463" idx="4"/>
              <a:endCxn id="449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7"/>
            <p:cNvCxnSpPr>
              <a:stCxn id="462" idx="4"/>
              <a:endCxn id="448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27"/>
            <p:cNvCxnSpPr>
              <a:stCxn id="462" idx="4"/>
              <a:endCxn id="449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27"/>
            <p:cNvCxnSpPr>
              <a:stCxn id="447" idx="0"/>
              <a:endCxn id="461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27"/>
            <p:cNvCxnSpPr>
              <a:stCxn id="446" idx="0"/>
              <a:endCxn id="458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27"/>
            <p:cNvCxnSpPr>
              <a:stCxn id="461" idx="0"/>
              <a:endCxn id="458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27"/>
            <p:cNvCxnSpPr>
              <a:stCxn id="462" idx="0"/>
              <a:endCxn id="458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27"/>
            <p:cNvCxnSpPr>
              <a:stCxn id="463" idx="0"/>
              <a:endCxn id="458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8" name="Google Shape;478;p27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9" name="Google Shape;479;p27"/>
            <p:cNvCxnSpPr>
              <a:stCxn id="446" idx="0"/>
              <a:endCxn id="478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27"/>
            <p:cNvCxnSpPr>
              <a:stCxn id="461" idx="0"/>
              <a:endCxn id="478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27"/>
            <p:cNvCxnSpPr>
              <a:stCxn id="462" idx="0"/>
              <a:endCxn id="478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27"/>
            <p:cNvCxnSpPr>
              <a:stCxn id="463" idx="0"/>
              <a:endCxn id="478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3" name="Google Shape;483;p27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7" name="Google Shape;487;p27"/>
            <p:cNvCxnSpPr>
              <a:stCxn id="463" idx="0"/>
              <a:endCxn id="485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27"/>
            <p:cNvCxnSpPr>
              <a:stCxn id="462" idx="0"/>
              <a:endCxn id="485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27"/>
            <p:cNvCxnSpPr>
              <a:stCxn id="485" idx="4"/>
              <a:endCxn id="461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7"/>
            <p:cNvCxnSpPr>
              <a:stCxn id="485" idx="4"/>
              <a:endCxn id="446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7"/>
            <p:cNvCxnSpPr>
              <a:stCxn id="484" idx="2"/>
              <a:endCxn id="449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7"/>
            <p:cNvCxnSpPr>
              <a:stCxn id="484" idx="2"/>
              <a:endCxn id="448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7"/>
            <p:cNvCxnSpPr>
              <a:stCxn id="484" idx="2"/>
              <a:endCxn id="447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7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7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" name="Google Shape;49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27"/>
          <p:cNvCxnSpPr>
            <a:stCxn id="503" idx="1"/>
            <a:endCxn id="502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b="46041" l="36848" r="51312" t="33130"/>
          <a:stretch/>
        </p:blipFill>
        <p:spPr>
          <a:xfrm flipH="1" rot="-5400000">
            <a:off x="3336813" y="908550"/>
            <a:ext cx="451699" cy="4468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b="2124" l="27711" r="60988" t="78859"/>
          <a:stretch/>
        </p:blipFill>
        <p:spPr>
          <a:xfrm flipH="1" rot="-5400000">
            <a:off x="4089274" y="925151"/>
            <a:ext cx="437126" cy="4136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27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8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15" name="Google Shape;515;p28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17" name="Google Shape;517;p28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18" name="Google Shape;518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0" name="Google Shape;520;p28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3" name="Google Shape;523;p28"/>
            <p:cNvCxnSpPr>
              <a:stCxn id="520" idx="4"/>
              <a:endCxn id="524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28"/>
            <p:cNvCxnSpPr>
              <a:stCxn id="521" idx="4"/>
              <a:endCxn id="524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28"/>
            <p:cNvCxnSpPr>
              <a:stCxn id="522" idx="4"/>
              <a:endCxn id="524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4" name="Google Shape;524;p28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8" name="Google Shape;528;p28"/>
            <p:cNvCxnSpPr>
              <a:stCxn id="520" idx="5"/>
              <a:endCxn id="527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28"/>
            <p:cNvCxnSpPr>
              <a:stCxn id="521" idx="4"/>
              <a:endCxn id="527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28"/>
            <p:cNvCxnSpPr>
              <a:stCxn id="522" idx="4"/>
              <a:endCxn id="527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1" name="Google Shape;531;p28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2" name="Google Shape;532;p28"/>
            <p:cNvCxnSpPr>
              <a:stCxn id="519" idx="4"/>
              <a:endCxn id="521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28"/>
            <p:cNvCxnSpPr>
              <a:stCxn id="519" idx="4"/>
              <a:endCxn id="522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9" name="Google Shape;519;p28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7" name="Google Shape;537;p28"/>
            <p:cNvCxnSpPr>
              <a:stCxn id="534" idx="4"/>
              <a:endCxn id="522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28"/>
            <p:cNvCxnSpPr>
              <a:stCxn id="534" idx="4"/>
              <a:endCxn id="521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28"/>
            <p:cNvCxnSpPr>
              <a:stCxn id="535" idx="4"/>
              <a:endCxn id="520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28"/>
            <p:cNvCxnSpPr>
              <a:stCxn id="536" idx="4"/>
              <a:endCxn id="520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28"/>
            <p:cNvCxnSpPr>
              <a:stCxn id="536" idx="4"/>
              <a:endCxn id="521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28"/>
            <p:cNvCxnSpPr>
              <a:stCxn id="536" idx="4"/>
              <a:endCxn id="522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28"/>
            <p:cNvCxnSpPr>
              <a:stCxn id="535" idx="4"/>
              <a:endCxn id="521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28"/>
            <p:cNvCxnSpPr>
              <a:stCxn id="535" idx="4"/>
              <a:endCxn id="522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28"/>
            <p:cNvCxnSpPr>
              <a:stCxn id="520" idx="0"/>
              <a:endCxn id="534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28"/>
            <p:cNvCxnSpPr>
              <a:stCxn id="519" idx="0"/>
              <a:endCxn id="531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28"/>
            <p:cNvCxnSpPr>
              <a:stCxn id="534" idx="0"/>
              <a:endCxn id="531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28"/>
            <p:cNvCxnSpPr>
              <a:stCxn id="535" idx="0"/>
              <a:endCxn id="531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28"/>
            <p:cNvCxnSpPr>
              <a:stCxn id="536" idx="0"/>
              <a:endCxn id="531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1" name="Google Shape;551;p28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2" name="Google Shape;552;p28"/>
            <p:cNvCxnSpPr>
              <a:stCxn id="519" idx="0"/>
              <a:endCxn id="551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28"/>
            <p:cNvCxnSpPr>
              <a:stCxn id="534" idx="0"/>
              <a:endCxn id="551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28"/>
            <p:cNvCxnSpPr>
              <a:stCxn id="535" idx="0"/>
              <a:endCxn id="551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28"/>
            <p:cNvCxnSpPr>
              <a:stCxn id="536" idx="0"/>
              <a:endCxn id="551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6" name="Google Shape;556;p28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28"/>
            <p:cNvCxnSpPr>
              <a:stCxn id="536" idx="0"/>
              <a:endCxn id="558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28"/>
            <p:cNvCxnSpPr>
              <a:stCxn id="535" idx="0"/>
              <a:endCxn id="558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28"/>
            <p:cNvCxnSpPr>
              <a:stCxn id="558" idx="4"/>
              <a:endCxn id="534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28"/>
            <p:cNvCxnSpPr>
              <a:stCxn id="558" idx="4"/>
              <a:endCxn id="519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28"/>
            <p:cNvCxnSpPr>
              <a:stCxn id="557" idx="2"/>
              <a:endCxn id="522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28"/>
            <p:cNvCxnSpPr>
              <a:stCxn id="557" idx="2"/>
              <a:endCxn id="521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28"/>
            <p:cNvCxnSpPr>
              <a:stCxn id="557" idx="2"/>
              <a:endCxn id="520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67" name="Google Shape;56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8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8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" name="Google Shape;57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28"/>
          <p:cNvCxnSpPr>
            <a:stCxn id="576" idx="1"/>
            <a:endCxn id="575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b="46041" l="36848" r="51312" t="33130"/>
          <a:stretch/>
        </p:blipFill>
        <p:spPr>
          <a:xfrm flipH="1" rot="-5400000">
            <a:off x="3336813" y="908550"/>
            <a:ext cx="451699" cy="4468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p28"/>
          <p:cNvPicPr preferRelativeResize="0"/>
          <p:nvPr/>
        </p:nvPicPr>
        <p:blipFill rotWithShape="1">
          <a:blip r:embed="rId3">
            <a:alphaModFix/>
          </a:blip>
          <a:srcRect b="2124" l="27711" r="60988" t="78859"/>
          <a:stretch/>
        </p:blipFill>
        <p:spPr>
          <a:xfrm flipH="1" rot="-5400000">
            <a:off x="4089274" y="925151"/>
            <a:ext cx="437126" cy="4136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0" name="Google Shape;580;p28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b="12112" l="63021" r="9607" t="33105"/>
          <a:stretch/>
        </p:blipFill>
        <p:spPr>
          <a:xfrm flipH="1" rot="-5400000">
            <a:off x="3404825" y="1984063"/>
            <a:ext cx="1044250" cy="1175375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82" name="Google Shape;582;p28"/>
          <p:cNvCxnSpPr>
            <a:stCxn id="57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3" name="Google Shape;583;p28"/>
          <p:cNvCxnSpPr>
            <a:stCxn id="57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189B"/>
                </a:solidFill>
              </a:rPr>
              <a:t>Correlated structures</a:t>
            </a:r>
            <a:endParaRPr b="1" sz="2400">
              <a:solidFill>
                <a:srgbClr val="3C189B"/>
              </a:solidFill>
            </a:endParaRPr>
          </a:p>
        </p:txBody>
      </p:sp>
      <p:pic>
        <p:nvPicPr>
          <p:cNvPr id="589" name="Google Shape;5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9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91" name="Google Shape;591;p29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b="1" lang="en-GB" sz="1200"/>
                <a:t>correlated spatially</a:t>
              </a:r>
              <a:endParaRPr b="1"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94" name="Google Shape;594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6" name="Google Shape;596;p29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8B8B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9" name="Google Shape;599;p29"/>
            <p:cNvCxnSpPr>
              <a:stCxn id="596" idx="4"/>
              <a:endCxn id="60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29"/>
            <p:cNvCxnSpPr>
              <a:stCxn id="597" idx="4"/>
              <a:endCxn id="60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29"/>
            <p:cNvCxnSpPr>
              <a:stCxn id="598" idx="4"/>
              <a:endCxn id="60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0" name="Google Shape;600;p29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4" name="Google Shape;604;p29"/>
            <p:cNvCxnSpPr>
              <a:stCxn id="596" idx="5"/>
              <a:endCxn id="60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29"/>
            <p:cNvCxnSpPr>
              <a:stCxn id="597" idx="4"/>
              <a:endCxn id="60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29"/>
            <p:cNvCxnSpPr>
              <a:stCxn id="598" idx="4"/>
              <a:endCxn id="60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7" name="Google Shape;607;p29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8" name="Google Shape;608;p29"/>
            <p:cNvCxnSpPr>
              <a:stCxn id="595" idx="4"/>
              <a:endCxn id="59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29"/>
            <p:cNvCxnSpPr>
              <a:stCxn id="595" idx="4"/>
              <a:endCxn id="59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5" name="Google Shape;595;p29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3" name="Google Shape;613;p29"/>
            <p:cNvCxnSpPr>
              <a:stCxn id="610" idx="4"/>
              <a:endCxn id="59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29"/>
            <p:cNvCxnSpPr>
              <a:stCxn id="610" idx="4"/>
              <a:endCxn id="59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29"/>
            <p:cNvCxnSpPr>
              <a:stCxn id="611" idx="4"/>
              <a:endCxn id="59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29"/>
            <p:cNvCxnSpPr>
              <a:stCxn id="612" idx="4"/>
              <a:endCxn id="59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29"/>
            <p:cNvCxnSpPr>
              <a:stCxn id="612" idx="4"/>
              <a:endCxn id="59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29"/>
            <p:cNvCxnSpPr>
              <a:stCxn id="612" idx="4"/>
              <a:endCxn id="59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29"/>
            <p:cNvCxnSpPr>
              <a:stCxn id="611" idx="4"/>
              <a:endCxn id="59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29"/>
            <p:cNvCxnSpPr>
              <a:stCxn id="611" idx="4"/>
              <a:endCxn id="59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29"/>
            <p:cNvCxnSpPr>
              <a:stCxn id="596" idx="0"/>
              <a:endCxn id="61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29"/>
            <p:cNvCxnSpPr>
              <a:stCxn id="595" idx="0"/>
              <a:endCxn id="60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29"/>
            <p:cNvCxnSpPr>
              <a:stCxn id="610" idx="0"/>
              <a:endCxn id="607" idx="4"/>
            </p:cNvCxnSpPr>
            <p:nvPr/>
          </p:nvCxnSpPr>
          <p:spPr>
            <a:xfrm flipH="1" rot="10800000">
              <a:off x="6889588" y="1534125"/>
              <a:ext cx="335400" cy="43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29"/>
            <p:cNvCxnSpPr>
              <a:stCxn id="611" idx="0"/>
              <a:endCxn id="607" idx="4"/>
            </p:cNvCxnSpPr>
            <p:nvPr/>
          </p:nvCxnSpPr>
          <p:spPr>
            <a:xfrm flipH="1" rot="10800000">
              <a:off x="6889588" y="1534300"/>
              <a:ext cx="335400" cy="3528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29"/>
            <p:cNvCxnSpPr>
              <a:stCxn id="612" idx="0"/>
              <a:endCxn id="607" idx="4"/>
            </p:cNvCxnSpPr>
            <p:nvPr/>
          </p:nvCxnSpPr>
          <p:spPr>
            <a:xfrm flipH="1" rot="10800000">
              <a:off x="6889588" y="1534300"/>
              <a:ext cx="335400" cy="6204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7" name="Google Shape;627;p29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8" name="Google Shape;628;p29"/>
            <p:cNvCxnSpPr>
              <a:stCxn id="595" idx="0"/>
              <a:endCxn id="62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29"/>
            <p:cNvCxnSpPr>
              <a:stCxn id="610" idx="0"/>
              <a:endCxn id="62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29"/>
            <p:cNvCxnSpPr>
              <a:stCxn id="611" idx="0"/>
              <a:endCxn id="627" idx="4"/>
            </p:cNvCxnSpPr>
            <p:nvPr/>
          </p:nvCxnSpPr>
          <p:spPr>
            <a:xfrm flipH="1" rot="10800000">
              <a:off x="6889588" y="1878100"/>
              <a:ext cx="335400" cy="9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29"/>
            <p:cNvCxnSpPr>
              <a:stCxn id="612" idx="0"/>
              <a:endCxn id="627" idx="4"/>
            </p:cNvCxnSpPr>
            <p:nvPr/>
          </p:nvCxnSpPr>
          <p:spPr>
            <a:xfrm flipH="1" rot="10800000">
              <a:off x="6889588" y="1878100"/>
              <a:ext cx="335400" cy="276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2" name="Google Shape;632;p29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9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6" name="Google Shape;636;p29"/>
            <p:cNvCxnSpPr>
              <a:stCxn id="612" idx="0"/>
              <a:endCxn id="63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29"/>
            <p:cNvCxnSpPr>
              <a:stCxn id="611" idx="0"/>
              <a:endCxn id="63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29"/>
            <p:cNvCxnSpPr>
              <a:stCxn id="634" idx="4"/>
              <a:endCxn id="61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29"/>
            <p:cNvCxnSpPr>
              <a:stCxn id="634" idx="4"/>
              <a:endCxn id="59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29"/>
            <p:cNvCxnSpPr>
              <a:stCxn id="633" idx="2"/>
              <a:endCxn id="598" idx="4"/>
            </p:cNvCxnSpPr>
            <p:nvPr/>
          </p:nvCxnSpPr>
          <p:spPr>
            <a:xfrm flipH="1" rot="10800000">
              <a:off x="5866400" y="1928500"/>
              <a:ext cx="428700" cy="633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29"/>
            <p:cNvCxnSpPr>
              <a:stCxn id="633" idx="2"/>
              <a:endCxn id="597" idx="4"/>
            </p:cNvCxnSpPr>
            <p:nvPr/>
          </p:nvCxnSpPr>
          <p:spPr>
            <a:xfrm flipH="1" rot="10800000">
              <a:off x="5866400" y="1698400"/>
              <a:ext cx="428700" cy="8640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29"/>
            <p:cNvCxnSpPr>
              <a:stCxn id="633" idx="2"/>
              <a:endCxn id="596" idx="5"/>
            </p:cNvCxnSpPr>
            <p:nvPr/>
          </p:nvCxnSpPr>
          <p:spPr>
            <a:xfrm flipH="1" rot="10800000">
              <a:off x="5866400" y="1499500"/>
              <a:ext cx="451500" cy="1062900"/>
            </a:xfrm>
            <a:prstGeom prst="straightConnector1">
              <a:avLst/>
            </a:prstGeom>
            <a:noFill/>
            <a:ln cap="flat" cmpd="sng" w="9525">
              <a:solidFill>
                <a:srgbClr val="8B8B8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43" name="Google Shape;64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29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9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" name="Google Shape;65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3" name="Google Shape;653;p29"/>
          <p:cNvCxnSpPr>
            <a:stCxn id="652" idx="1"/>
            <a:endCxn id="65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54" name="Google Shape;654;p29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9"/>
          <p:cNvGrpSpPr/>
          <p:nvPr/>
        </p:nvGrpSpPr>
        <p:grpSpPr>
          <a:xfrm>
            <a:off x="3355800" y="3373002"/>
            <a:ext cx="2432400" cy="1233186"/>
            <a:chOff x="3355800" y="3290000"/>
            <a:chExt cx="2432400" cy="1372800"/>
          </a:xfrm>
        </p:grpSpPr>
        <p:sp>
          <p:nvSpPr>
            <p:cNvPr id="656" name="Google Shape;656;p29"/>
            <p:cNvSpPr/>
            <p:nvPr/>
          </p:nvSpPr>
          <p:spPr>
            <a:xfrm>
              <a:off x="3355800" y="3290000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9"/>
            <p:cNvSpPr txBox="1"/>
            <p:nvPr/>
          </p:nvSpPr>
          <p:spPr>
            <a:xfrm>
              <a:off x="3385300" y="3307575"/>
              <a:ext cx="2394600" cy="12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Detect the features across an image and aggregate them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Form complete features higher up in the </a:t>
              </a:r>
              <a:r>
                <a:rPr b="1" lang="en-GB" sz="1200">
                  <a:solidFill>
                    <a:schemeClr val="lt1"/>
                  </a:solidFill>
                </a:rPr>
                <a:t>hierarchy</a:t>
              </a:r>
              <a:endParaRPr b="1" sz="1200">
                <a:solidFill>
                  <a:schemeClr val="lt1"/>
                </a:solidFill>
              </a:endParaRPr>
            </a:p>
          </p:txBody>
        </p:sp>
      </p:grpSp>
      <p:pic>
        <p:nvPicPr>
          <p:cNvPr id="658" name="Google Shape;658;p29"/>
          <p:cNvPicPr preferRelativeResize="0"/>
          <p:nvPr/>
        </p:nvPicPr>
        <p:blipFill rotWithShape="1">
          <a:blip r:embed="rId3">
            <a:alphaModFix/>
          </a:blip>
          <a:srcRect b="46041" l="36848" r="51312" t="33130"/>
          <a:stretch/>
        </p:blipFill>
        <p:spPr>
          <a:xfrm flipH="1" rot="-5400000">
            <a:off x="3336813" y="908550"/>
            <a:ext cx="451699" cy="4468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9" name="Google Shape;659;p29"/>
          <p:cNvPicPr preferRelativeResize="0"/>
          <p:nvPr/>
        </p:nvPicPr>
        <p:blipFill rotWithShape="1">
          <a:blip r:embed="rId3">
            <a:alphaModFix/>
          </a:blip>
          <a:srcRect b="2124" l="27711" r="60988" t="78859"/>
          <a:stretch/>
        </p:blipFill>
        <p:spPr>
          <a:xfrm flipH="1" rot="-5400000">
            <a:off x="4089274" y="925151"/>
            <a:ext cx="437126" cy="41362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0" name="Google Shape;660;p29"/>
          <p:cNvPicPr preferRelativeResize="0"/>
          <p:nvPr/>
        </p:nvPicPr>
        <p:blipFill rotWithShape="1">
          <a:blip r:embed="rId3">
            <a:alphaModFix/>
          </a:blip>
          <a:srcRect b="12112" l="63021" r="9607" t="33105"/>
          <a:stretch/>
        </p:blipFill>
        <p:spPr>
          <a:xfrm flipH="1" rot="-5400000">
            <a:off x="3404825" y="1984063"/>
            <a:ext cx="1044250" cy="1175375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61" name="Google Shape;661;p29"/>
          <p:cNvCxnSpPr>
            <a:stCxn id="65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2" name="Google Shape;662;p29"/>
          <p:cNvCxnSpPr>
            <a:stCxn id="65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0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ImageNet Challenge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670" name="Google Shape;670;p3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</p:txBody>
      </p:sp>
      <p:pic>
        <p:nvPicPr>
          <p:cNvPr id="673" name="Google Shape;6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0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ImageNet Challenge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682" name="Google Shape;682;p3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84" name="Google Shape;684;p31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1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350" y="1904275"/>
            <a:ext cx="5180650" cy="2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How do Computers see?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1" name="Google Shape;81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7" name="Google Shape;87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2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694" name="Google Shape;6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3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01" name="Google Shape;7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4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4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7BA0"/>
                </a:solidFill>
              </a:rPr>
              <a:t>Impulse Response</a:t>
            </a:r>
            <a:endParaRPr b="1" sz="1800">
              <a:solidFill>
                <a:srgbClr val="C27BA0"/>
              </a:solidFill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3145300" y="3692950"/>
            <a:ext cx="377400" cy="459000"/>
          </a:xfrm>
          <a:prstGeom prst="rect">
            <a:avLst/>
          </a:prstGeom>
          <a:solidFill>
            <a:srgbClr val="A64D79">
              <a:alpha val="1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5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19" name="Google Shape;7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5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Source Signal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722" name="Google Shape;722;p35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7BA0"/>
                </a:solidFill>
              </a:rPr>
              <a:t>Impulse Response</a:t>
            </a:r>
            <a:endParaRPr b="1" sz="1800">
              <a:solidFill>
                <a:srgbClr val="C27BA0"/>
              </a:solidFill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2457025" y="3685550"/>
            <a:ext cx="377400" cy="459000"/>
          </a:xfrm>
          <a:prstGeom prst="rect">
            <a:avLst/>
          </a:prstGeom>
          <a:solidFill>
            <a:srgbClr val="A64D79">
              <a:alpha val="40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6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30" name="Google Shape;7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6"/>
          <p:cNvSpPr txBox="1"/>
          <p:nvPr/>
        </p:nvSpPr>
        <p:spPr>
          <a:xfrm>
            <a:off x="510800" y="3039175"/>
            <a:ext cx="1576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9164F"/>
                </a:solidFill>
              </a:rPr>
              <a:t>Seismogram</a:t>
            </a:r>
            <a:endParaRPr b="1" sz="1800">
              <a:solidFill>
                <a:srgbClr val="89164F"/>
              </a:solidFill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</a:rPr>
              <a:t>Source Signal</a:t>
            </a:r>
            <a:endParaRPr b="1" sz="1800">
              <a:solidFill>
                <a:srgbClr val="A64D79"/>
              </a:solidFill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27BA0"/>
                </a:solidFill>
              </a:rPr>
              <a:t>Impulse Response</a:t>
            </a:r>
            <a:endParaRPr b="1" sz="1800">
              <a:solidFill>
                <a:srgbClr val="C27BA0"/>
              </a:solidFill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962075" y="3680963"/>
            <a:ext cx="377400" cy="459000"/>
          </a:xfrm>
          <a:prstGeom prst="rect">
            <a:avLst/>
          </a:prstGeom>
          <a:solidFill>
            <a:srgbClr val="A64D79">
              <a:alpha val="62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pic>
        <p:nvPicPr>
          <p:cNvPr id="742" name="Google Shape;7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8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                The Convolution Operation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2273500" y="1685350"/>
            <a:ext cx="50775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8"/>
          <p:cNvSpPr txBox="1"/>
          <p:nvPr/>
        </p:nvSpPr>
        <p:spPr>
          <a:xfrm>
            <a:off x="2321963" y="1685350"/>
            <a:ext cx="601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Initial signal</a:t>
            </a:r>
            <a:r>
              <a:rPr lang="en-GB" sz="1600"/>
              <a:t> gets modified by the system’s </a:t>
            </a:r>
            <a:r>
              <a:rPr b="1" lang="en-GB" sz="1600"/>
              <a:t>response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One signal </a:t>
            </a:r>
            <a:r>
              <a:rPr b="1" lang="en-GB" sz="1600"/>
              <a:t>slides</a:t>
            </a:r>
            <a:r>
              <a:rPr lang="en-GB" sz="1600"/>
              <a:t> </a:t>
            </a:r>
            <a:r>
              <a:rPr lang="en-GB" sz="1600"/>
              <a:t>across the other</a:t>
            </a:r>
            <a:endParaRPr sz="1600"/>
          </a:p>
        </p:txBody>
      </p:sp>
      <p:pic>
        <p:nvPicPr>
          <p:cNvPr id="752" name="Google Shape;7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58" name="Google Shape;7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61" name="Google Shape;761;p3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64" name="Google Shape;764;p39"/>
          <p:cNvSpPr txBox="1"/>
          <p:nvPr/>
        </p:nvSpPr>
        <p:spPr>
          <a:xfrm>
            <a:off x="43175" y="1127775"/>
            <a:ext cx="247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65" name="Google Shape;7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71" name="Google Shape;7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74" name="Google Shape;774;p4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87" name="Google Shape;787;p4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90" name="Google Shape;790;p41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91" name="Google Shape;7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75" y="12266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1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99" name="Google Shape;99;p15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105" name="Google Shape;105;p1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How do Humans see?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2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02" name="Google Shape;802;p4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2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05" name="Google Shape;805;p42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06" name="Google Shape;8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8" name="Google Shape;808;p42"/>
          <p:cNvPicPr preferRelativeResize="0"/>
          <p:nvPr/>
        </p:nvPicPr>
        <p:blipFill rotWithShape="1">
          <a:blip r:embed="rId5">
            <a:alphaModFix/>
          </a:blip>
          <a:srcRect b="19185" l="0" r="0" t="0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300" y="279300"/>
            <a:ext cx="2039925" cy="18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3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18" name="Google Shape;818;p4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3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21" name="Google Shape;821;p43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22" name="Google Shape;8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3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4" name="Google Shape;824;p43"/>
          <p:cNvPicPr preferRelativeResize="0"/>
          <p:nvPr/>
        </p:nvPicPr>
        <p:blipFill rotWithShape="1">
          <a:blip r:embed="rId5">
            <a:alphaModFix/>
          </a:blip>
          <a:srcRect b="19185" l="0" r="0" t="0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650" y="228048"/>
            <a:ext cx="2092663" cy="19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4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4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Convolutions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34" name="Google Shape;834;p4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4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4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37" name="Google Shape;837;p44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38" name="Google Shape;8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44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b="1" lang="en-GB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0" name="Google Shape;84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100" y="658675"/>
            <a:ext cx="4451099" cy="8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 Compute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846" name="Google Shape;8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 Compute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854" name="Google Shape;8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6"/>
          <p:cNvSpPr/>
          <p:nvPr/>
        </p:nvSpPr>
        <p:spPr>
          <a:xfrm>
            <a:off x="62700" y="361022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6"/>
          <p:cNvSpPr txBox="1"/>
          <p:nvPr/>
        </p:nvSpPr>
        <p:spPr>
          <a:xfrm>
            <a:off x="111175" y="361022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kernel is </a:t>
            </a:r>
            <a:r>
              <a:rPr b="1" lang="en-GB"/>
              <a:t>shifted</a:t>
            </a:r>
            <a:r>
              <a:rPr lang="en-GB"/>
              <a:t> across the image and produces a point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step size in which it shifts is the </a:t>
            </a:r>
            <a:r>
              <a:rPr b="1" lang="en-GB"/>
              <a:t>stride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output is always smaller, we use </a:t>
            </a:r>
            <a:r>
              <a:rPr b="1" lang="en-GB"/>
              <a:t>padding</a:t>
            </a:r>
            <a:r>
              <a:rPr lang="en-GB"/>
              <a:t> to preserve dimensions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 Compute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864" name="Google Shape;8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7"/>
          <p:cNvSpPr/>
          <p:nvPr/>
        </p:nvSpPr>
        <p:spPr>
          <a:xfrm>
            <a:off x="62700" y="361022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7"/>
          <p:cNvSpPr txBox="1"/>
          <p:nvPr/>
        </p:nvSpPr>
        <p:spPr>
          <a:xfrm>
            <a:off x="111175" y="361022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kernel is </a:t>
            </a:r>
            <a:r>
              <a:rPr b="1" lang="en-GB"/>
              <a:t>shifted</a:t>
            </a:r>
            <a:r>
              <a:rPr lang="en-GB"/>
              <a:t> across the image and produces a point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step size in which it shifts is the </a:t>
            </a:r>
            <a:r>
              <a:rPr b="1" lang="en-GB"/>
              <a:t>stride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output is always smaller, we use </a:t>
            </a:r>
            <a:r>
              <a:rPr b="1" lang="en-GB"/>
              <a:t>padding</a:t>
            </a:r>
            <a:r>
              <a:rPr lang="en-GB"/>
              <a:t> to preserve dimensions</a:t>
            </a:r>
            <a:endParaRPr/>
          </a:p>
        </p:txBody>
      </p:sp>
      <p:grpSp>
        <p:nvGrpSpPr>
          <p:cNvPr id="869" name="Google Shape;869;p47"/>
          <p:cNvGrpSpPr/>
          <p:nvPr/>
        </p:nvGrpSpPr>
        <p:grpSpPr>
          <a:xfrm>
            <a:off x="5964225" y="3610184"/>
            <a:ext cx="3039900" cy="896382"/>
            <a:chOff x="5819450" y="906125"/>
            <a:chExt cx="3039900" cy="1012175"/>
          </a:xfrm>
        </p:grpSpPr>
        <p:sp>
          <p:nvSpPr>
            <p:cNvPr id="870" name="Google Shape;870;p47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Output_size = inputSize -(KernelSize - 1)</a:t>
              </a:r>
              <a:endParaRPr sz="1200"/>
            </a:p>
          </p:txBody>
        </p:sp>
        <p:sp>
          <p:nvSpPr>
            <p:cNvPr id="871" name="Google Shape;871;p47"/>
            <p:cNvSpPr txBox="1"/>
            <p:nvPr/>
          </p:nvSpPr>
          <p:spPr>
            <a:xfrm>
              <a:off x="5964625" y="906125"/>
              <a:ext cx="27972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The image shrinks according to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77" name="Google Shape;877;p48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84" name="Google Shape;884;p49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9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49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88" name="Google Shape;888;p49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9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895" name="Google Shape;895;p50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0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7" name="Google Shape;89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9" name="Google Shape;899;p50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00" name="Google Shape;900;p50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0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</a:t>
              </a:r>
              <a:r>
                <a:rPr lang="en-GB" sz="1200">
                  <a:solidFill>
                    <a:schemeClr val="lt1"/>
                  </a:solidFill>
                </a:rPr>
                <a:t>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902" name="Google Shape;902;p50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08" name="Google Shape;908;p51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51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2" name="Google Shape;912;p51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13" name="Google Shape;913;p51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1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cxnSp>
        <p:nvCxnSpPr>
          <p:cNvPr id="915" name="Google Shape;915;p51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6" name="Google Shape;916;p51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22" name="Google Shape;922;p52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2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52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27" name="Google Shape;927;p52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2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929" name="Google Shape;92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52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1" name="Google Shape;931;p52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32" name="Google Shape;932;p52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38" name="Google Shape;938;p53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53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0" name="Google Shape;9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2" name="Google Shape;942;p53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43" name="Google Shape;943;p53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3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945" name="Google Shape;94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Google Shape;946;p53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53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48" name="Google Shape;948;p53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949" name="Google Shape;949;p53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3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56" name="Google Shape;956;p54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4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0" name="Google Shape;960;p54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61" name="Google Shape;961;p54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4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963" name="Google Shape;96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4" name="Google Shape;964;p54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54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66" name="Google Shape;966;p54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967" name="Google Shape;967;p54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4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4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4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4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977" name="Google Shape;977;p55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55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1" name="Google Shape;981;p55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82" name="Google Shape;982;p55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5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984" name="Google Shape;98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5" name="Google Shape;985;p55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6" name="Google Shape;986;p55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87" name="Google Shape;987;p55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988" name="Google Shape;988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37175" y="13603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5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00175" y="132767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5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55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5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46750" y="961788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Convolutions</a:t>
            </a:r>
            <a:endParaRPr b="1" sz="2800">
              <a:solidFill>
                <a:srgbClr val="F3F3F3"/>
              </a:solidFill>
            </a:endParaRPr>
          </a:p>
        </p:txBody>
      </p:sp>
      <p:pic>
        <p:nvPicPr>
          <p:cNvPr id="1001" name="Google Shape;1001;p56"/>
          <p:cNvPicPr preferRelativeResize="0"/>
          <p:nvPr/>
        </p:nvPicPr>
        <p:blipFill rotWithShape="1">
          <a:blip r:embed="rId3">
            <a:alphaModFix/>
          </a:blip>
          <a:srcRect b="40011" l="0" r="0" t="0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6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56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1006" name="Google Shape;1006;p56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6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Kernels are learnt and initialized randomly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during training the CNN learns spatial features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1008" name="Google Shape;100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56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0" name="Google Shape;1010;p56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1011" name="Google Shape;1011;p56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1012" name="Google Shape;1012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37175" y="13603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600175" y="132767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570550" y="129805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6"/>
          <p:cNvPicPr preferRelativeResize="0"/>
          <p:nvPr/>
        </p:nvPicPr>
        <p:blipFill rotWithShape="1">
          <a:blip r:embed="rId3">
            <a:alphaModFix/>
          </a:blip>
          <a:srcRect b="55676" l="42042" r="46443" t="21045"/>
          <a:stretch/>
        </p:blipFill>
        <p:spPr>
          <a:xfrm>
            <a:off x="3533550" y="12654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6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6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6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646750" y="961788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6"/>
          <p:cNvPicPr preferRelativeResize="0"/>
          <p:nvPr/>
        </p:nvPicPr>
        <p:blipFill rotWithShape="1">
          <a:blip r:embed="rId3">
            <a:alphaModFix/>
          </a:blip>
          <a:srcRect b="40638" l="69133" r="5455" t="8108"/>
          <a:stretch/>
        </p:blipFill>
        <p:spPr>
          <a:xfrm>
            <a:off x="5597825" y="935250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7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29" name="Google Shape;10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7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32" name="Google Shape;1032;p57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33" name="Google Shape;1033;p57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39" name="Google Shape;1039;p57"/>
              <p:cNvCxnSpPr>
                <a:stCxn id="1033" idx="6"/>
                <a:endCxn id="1036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0" name="Google Shape;1040;p57"/>
              <p:cNvCxnSpPr>
                <a:stCxn id="1034" idx="6"/>
                <a:endCxn id="1036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57"/>
              <p:cNvCxnSpPr>
                <a:stCxn id="1035" idx="6"/>
                <a:endCxn id="1037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2" name="Google Shape;1042;p57"/>
              <p:cNvCxnSpPr>
                <a:stCxn id="1037" idx="2"/>
                <a:endCxn id="1034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3" name="Google Shape;1043;p57"/>
              <p:cNvCxnSpPr>
                <a:stCxn id="1037" idx="6"/>
                <a:endCxn id="1038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4" name="Google Shape;1044;p57"/>
              <p:cNvCxnSpPr>
                <a:stCxn id="1038" idx="2"/>
                <a:endCxn id="1036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45" name="Google Shape;1045;p57"/>
            <p:cNvCxnSpPr>
              <a:stCxn id="1035" idx="6"/>
              <a:endCxn id="1036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6" name="Google Shape;1046;p57"/>
            <p:cNvCxnSpPr>
              <a:stCxn id="1033" idx="6"/>
              <a:endCxn id="1037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047" name="Google Shape;104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1" name="Google Shape;1051;p57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8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0" name="Google Shape;1060;p58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61" name="Google Shape;1061;p58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62" name="Google Shape;1062;p58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58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58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8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8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8" name="Google Shape;1068;p58"/>
              <p:cNvCxnSpPr>
                <a:stCxn id="1062" idx="6"/>
                <a:endCxn id="106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9" name="Google Shape;1069;p58"/>
              <p:cNvCxnSpPr>
                <a:stCxn id="1063" idx="6"/>
                <a:endCxn id="1065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0" name="Google Shape;1070;p58"/>
              <p:cNvCxnSpPr>
                <a:stCxn id="1064" idx="6"/>
                <a:endCxn id="1066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1" name="Google Shape;1071;p58"/>
              <p:cNvCxnSpPr>
                <a:stCxn id="1066" idx="2"/>
                <a:endCxn id="106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2" name="Google Shape;1072;p58"/>
              <p:cNvCxnSpPr>
                <a:stCxn id="1066" idx="6"/>
                <a:endCxn id="1067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3" name="Google Shape;1073;p58"/>
              <p:cNvCxnSpPr>
                <a:stCxn id="1067" idx="2"/>
                <a:endCxn id="106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74" name="Google Shape;1074;p58"/>
            <p:cNvCxnSpPr>
              <a:stCxn id="1064" idx="6"/>
              <a:endCxn id="1065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5" name="Google Shape;1075;p58"/>
            <p:cNvCxnSpPr>
              <a:stCxn id="1062" idx="6"/>
              <a:endCxn id="1066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076" name="Google Shape;107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0" name="Google Shape;1080;p58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081" name="Google Shape;1081;p58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082" name="Google Shape;1082;p58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083" name="Google Shape;1083;p58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b="1" lang="en-GB" sz="1200"/>
                <a:t>shared weights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89" name="Google Shape;10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59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1" name="Google Shape;1091;p59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92" name="Google Shape;1092;p59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93" name="Google Shape;1093;p59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59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59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59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59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59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99" name="Google Shape;1099;p59"/>
              <p:cNvCxnSpPr>
                <a:stCxn id="1093" idx="6"/>
                <a:endCxn id="1096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59"/>
              <p:cNvCxnSpPr>
                <a:stCxn id="1094" idx="6"/>
                <a:endCxn id="1096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1" name="Google Shape;1101;p59"/>
              <p:cNvCxnSpPr>
                <a:stCxn id="1095" idx="6"/>
                <a:endCxn id="1097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2" name="Google Shape;1102;p59"/>
              <p:cNvCxnSpPr>
                <a:stCxn id="1097" idx="2"/>
                <a:endCxn id="1094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3" name="Google Shape;1103;p59"/>
              <p:cNvCxnSpPr>
                <a:stCxn id="1097" idx="6"/>
                <a:endCxn id="1098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4" name="Google Shape;1104;p59"/>
              <p:cNvCxnSpPr>
                <a:stCxn id="1098" idx="2"/>
                <a:endCxn id="1096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105" name="Google Shape;1105;p59"/>
            <p:cNvCxnSpPr>
              <a:stCxn id="1095" idx="6"/>
              <a:endCxn id="1096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6" name="Google Shape;1106;p59"/>
            <p:cNvCxnSpPr>
              <a:stCxn id="1093" idx="6"/>
              <a:endCxn id="1097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107" name="Google Shape;1107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Google Shape;1109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Google Shape;1110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1" name="Google Shape;111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7553" y="1315021"/>
            <a:ext cx="1013930" cy="5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2793" y="1306702"/>
            <a:ext cx="1013930" cy="537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Google Shape;1113;p59"/>
          <p:cNvCxnSpPr/>
          <p:nvPr/>
        </p:nvCxnSpPr>
        <p:spPr>
          <a:xfrm>
            <a:off x="6177695" y="1575483"/>
            <a:ext cx="525000" cy="0"/>
          </a:xfrm>
          <a:prstGeom prst="straightConnector1">
            <a:avLst/>
          </a:pr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4" name="Google Shape;1114;p59"/>
          <p:cNvSpPr txBox="1"/>
          <p:nvPr/>
        </p:nvSpPr>
        <p:spPr>
          <a:xfrm>
            <a:off x="4722513" y="834770"/>
            <a:ext cx="125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Fully connected</a:t>
            </a:r>
            <a:endParaRPr b="1" sz="1100">
              <a:solidFill>
                <a:srgbClr val="A9145E"/>
              </a:solidFill>
            </a:endParaRPr>
          </a:p>
        </p:txBody>
      </p:sp>
      <p:sp>
        <p:nvSpPr>
          <p:cNvPr id="1115" name="Google Shape;1115;p59"/>
          <p:cNvSpPr txBox="1"/>
          <p:nvPr/>
        </p:nvSpPr>
        <p:spPr>
          <a:xfrm>
            <a:off x="6724685" y="774575"/>
            <a:ext cx="19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Locally connected</a:t>
            </a:r>
            <a:endParaRPr b="1" sz="11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shared weights</a:t>
            </a:r>
            <a:endParaRPr b="1" sz="1100">
              <a:solidFill>
                <a:srgbClr val="A9145E"/>
              </a:solidFill>
            </a:endParaRPr>
          </a:p>
        </p:txBody>
      </p:sp>
      <p:sp>
        <p:nvSpPr>
          <p:cNvPr id="1116" name="Google Shape;1116;p59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9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118" name="Google Shape;1118;p59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119" name="Google Shape;1119;p59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20" name="Google Shape;1120;p59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b="1" lang="en-GB" sz="1200"/>
                <a:t>shared weights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Convolutional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126" name="Google Shape;11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0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" name="Google Shape;1128;p60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129" name="Google Shape;1129;p60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130" name="Google Shape;1130;p60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60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60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60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60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60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36" name="Google Shape;1136;p60"/>
              <p:cNvCxnSpPr>
                <a:stCxn id="1130" idx="6"/>
                <a:endCxn id="1133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60"/>
              <p:cNvCxnSpPr>
                <a:stCxn id="1131" idx="6"/>
                <a:endCxn id="1133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60"/>
              <p:cNvCxnSpPr>
                <a:stCxn id="1132" idx="6"/>
                <a:endCxn id="1134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60"/>
              <p:cNvCxnSpPr>
                <a:stCxn id="1134" idx="2"/>
                <a:endCxn id="1131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60"/>
              <p:cNvCxnSpPr>
                <a:stCxn id="1134" idx="6"/>
                <a:endCxn id="1135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60"/>
              <p:cNvCxnSpPr>
                <a:stCxn id="1135" idx="2"/>
                <a:endCxn id="1133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142" name="Google Shape;1142;p60"/>
            <p:cNvCxnSpPr>
              <a:stCxn id="1132" idx="6"/>
              <a:endCxn id="1133" idx="2"/>
            </p:cNvCxnSpPr>
            <p:nvPr/>
          </p:nvCxnSpPr>
          <p:spPr>
            <a:xfrm flipH="1" rot="10800000">
              <a:off x="4544342" y="2457000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p60"/>
            <p:cNvCxnSpPr>
              <a:stCxn id="1130" idx="6"/>
              <a:endCxn id="1134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144" name="Google Shape;114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8" name="Google Shape;1148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7553" y="1315021"/>
            <a:ext cx="1013930" cy="5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2793" y="1306702"/>
            <a:ext cx="1013930" cy="537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60"/>
          <p:cNvCxnSpPr/>
          <p:nvPr/>
        </p:nvCxnSpPr>
        <p:spPr>
          <a:xfrm>
            <a:off x="6177695" y="1575483"/>
            <a:ext cx="525000" cy="0"/>
          </a:xfrm>
          <a:prstGeom prst="straightConnector1">
            <a:avLst/>
          </a:pr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1" name="Google Shape;1151;p60"/>
          <p:cNvSpPr txBox="1"/>
          <p:nvPr/>
        </p:nvSpPr>
        <p:spPr>
          <a:xfrm>
            <a:off x="4722513" y="834770"/>
            <a:ext cx="125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Fully connected</a:t>
            </a:r>
            <a:endParaRPr b="1" sz="1100">
              <a:solidFill>
                <a:srgbClr val="A9145E"/>
              </a:solidFill>
            </a:endParaRPr>
          </a:p>
        </p:txBody>
      </p:sp>
      <p:sp>
        <p:nvSpPr>
          <p:cNvPr id="1152" name="Google Shape;1152;p60"/>
          <p:cNvSpPr txBox="1"/>
          <p:nvPr/>
        </p:nvSpPr>
        <p:spPr>
          <a:xfrm>
            <a:off x="6724685" y="774575"/>
            <a:ext cx="19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Locally connected</a:t>
            </a:r>
            <a:endParaRPr b="1" sz="11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A9145E"/>
                </a:solidFill>
              </a:rPr>
              <a:t>shared weights</a:t>
            </a:r>
            <a:endParaRPr b="1" sz="1100">
              <a:solidFill>
                <a:srgbClr val="A9145E"/>
              </a:solidFill>
            </a:endParaRPr>
          </a:p>
        </p:txBody>
      </p:sp>
      <p:pic>
        <p:nvPicPr>
          <p:cNvPr id="1153" name="Google Shape;1153;p60"/>
          <p:cNvPicPr preferRelativeResize="0"/>
          <p:nvPr/>
        </p:nvPicPr>
        <p:blipFill rotWithShape="1">
          <a:blip r:embed="rId10">
            <a:alphaModFix/>
          </a:blip>
          <a:srcRect b="55068" l="41582" r="45331" t="22944"/>
          <a:stretch/>
        </p:blipFill>
        <p:spPr>
          <a:xfrm>
            <a:off x="6804350" y="2161148"/>
            <a:ext cx="1130449" cy="88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0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0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156" name="Google Shape;1156;p60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157" name="Google Shape;1157;p60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58" name="Google Shape;1158;p60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b="1" lang="en-GB" sz="1200"/>
                <a:t>shared weights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0" y="1477275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Pooling and dilated convolutions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165" name="Google Shape;11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98" y="2982523"/>
            <a:ext cx="9263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1"/>
          <p:cNvSpPr/>
          <p:nvPr/>
        </p:nvSpPr>
        <p:spPr>
          <a:xfrm>
            <a:off x="91763" y="407647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1"/>
          <p:cNvSpPr txBox="1"/>
          <p:nvPr/>
        </p:nvSpPr>
        <p:spPr>
          <a:xfrm>
            <a:off x="140238" y="407647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could discard information gradually by max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the strongest signal, works better than average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Nowadays, we use a bigger stride for dimensionality reduction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3175" y="1127775"/>
            <a:ext cx="247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0" y="1477275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Pooling and dilated convolutions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174" name="Google Shape;11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98" y="2982523"/>
            <a:ext cx="926300" cy="2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296" y="1205209"/>
            <a:ext cx="2668350" cy="25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2"/>
          <p:cNvSpPr/>
          <p:nvPr/>
        </p:nvSpPr>
        <p:spPr>
          <a:xfrm>
            <a:off x="91763" y="4076475"/>
            <a:ext cx="57990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2"/>
          <p:cNvSpPr txBox="1"/>
          <p:nvPr/>
        </p:nvSpPr>
        <p:spPr>
          <a:xfrm>
            <a:off x="140238" y="407647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could discard information gradually by max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the strongest signal, works better than average pooling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Nowadays, we use a bigger stride for dimensionality reduction</a:t>
            </a:r>
            <a:endParaRPr/>
          </a:p>
        </p:txBody>
      </p:sp>
      <p:grpSp>
        <p:nvGrpSpPr>
          <p:cNvPr id="1178" name="Google Shape;1178;p62"/>
          <p:cNvGrpSpPr/>
          <p:nvPr/>
        </p:nvGrpSpPr>
        <p:grpSpPr>
          <a:xfrm>
            <a:off x="5993288" y="4076434"/>
            <a:ext cx="3039900" cy="923504"/>
            <a:chOff x="5819450" y="906125"/>
            <a:chExt cx="3039900" cy="1042800"/>
          </a:xfrm>
        </p:grpSpPr>
        <p:sp>
          <p:nvSpPr>
            <p:cNvPr id="1179" name="Google Shape;1179;p62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80" name="Google Shape;1180;p62"/>
            <p:cNvSpPr txBox="1"/>
            <p:nvPr/>
          </p:nvSpPr>
          <p:spPr>
            <a:xfrm>
              <a:off x="5964625" y="906125"/>
              <a:ext cx="2797200" cy="10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Dilated convolutions can be used if you expect your images to have information which are spatially far from each other</a:t>
              </a:r>
              <a:endParaRPr sz="12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CNN Cases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186" name="Google Shape;1186;p6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87" name="Google Shape;1187;p6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88" name="Google Shape;1188;p6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6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194" name="Google Shape;1194;p6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7" name="Google Shape;11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3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AlexNet (2012)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04" name="Google Shape;12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AlexNet (2012)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211" name="Google Shape;1211;p65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5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become smaller and number of filters increases as we go deeper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8 layers</a:t>
            </a:r>
            <a:r>
              <a:rPr lang="en-GB"/>
              <a:t> with </a:t>
            </a:r>
            <a:r>
              <a:rPr b="1" lang="en-GB"/>
              <a:t>dropout</a:t>
            </a:r>
            <a:r>
              <a:rPr lang="en-GB"/>
              <a:t> and </a:t>
            </a:r>
            <a:r>
              <a:rPr b="1" lang="en-GB"/>
              <a:t>ReLU</a:t>
            </a:r>
            <a:r>
              <a:rPr lang="en-GB"/>
              <a:t> activations trained for </a:t>
            </a:r>
            <a:r>
              <a:rPr b="1" lang="en-GB"/>
              <a:t>6 days on 2 GPUs</a:t>
            </a:r>
            <a:endParaRPr b="1"/>
          </a:p>
        </p:txBody>
      </p:sp>
      <p:pic>
        <p:nvPicPr>
          <p:cNvPr id="1213" name="Google Shape;12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00" y="381121"/>
            <a:ext cx="8756075" cy="493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6"/>
          <p:cNvSpPr txBox="1"/>
          <p:nvPr/>
        </p:nvSpPr>
        <p:spPr>
          <a:xfrm>
            <a:off x="6020575" y="4781600"/>
            <a:ext cx="413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dk1"/>
                </a:solidFill>
              </a:rPr>
              <a:t>https://www.louisbouchard.ai/densenet-explained/</a:t>
            </a:r>
            <a:endParaRPr i="1" sz="900"/>
          </a:p>
        </p:txBody>
      </p:sp>
      <p:sp>
        <p:nvSpPr>
          <p:cNvPr id="1221" name="Google Shape;1221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CNN with a Dense Layer output</a:t>
            </a:r>
            <a:endParaRPr b="1" sz="28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7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Transfer Learning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1229" name="Google Shape;1229;p67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67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231" name="Google Shape;12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7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68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9145E"/>
                </a:solidFill>
              </a:rPr>
              <a:t>Transfer Learning</a:t>
            </a:r>
            <a:endParaRPr b="1" sz="2600">
              <a:solidFill>
                <a:srgbClr val="A9145E"/>
              </a:solidFill>
            </a:endParaRPr>
          </a:p>
        </p:txBody>
      </p:sp>
      <p:sp>
        <p:nvSpPr>
          <p:cNvPr id="1241" name="Google Shape;1241;p68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68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243" name="Google Shape;12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8"/>
          <p:cNvPicPr preferRelativeResize="0"/>
          <p:nvPr/>
        </p:nvPicPr>
        <p:blipFill rotWithShape="1">
          <a:blip r:embed="rId5">
            <a:alphaModFix/>
          </a:blip>
          <a:srcRect b="32538" l="0" r="0" t="33203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657249" y="3048648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582825" y="3048659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200" y="2530175"/>
            <a:ext cx="3441297" cy="19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VGG16 and ResNet (2014, 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254" name="Google Shape;1254;p69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9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VGG16: construct large and deep models (120M params)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gradient problem</a:t>
            </a:r>
            <a:endParaRPr/>
          </a:p>
        </p:txBody>
      </p:sp>
      <p:pic>
        <p:nvPicPr>
          <p:cNvPr id="1256" name="Google Shape;12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25" y="855874"/>
            <a:ext cx="5273951" cy="2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VGG16 and ResNet (2014, 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263" name="Google Shape;1263;p70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0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VGG16: construct large and deep models (120M params)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gradient problem</a:t>
            </a:r>
            <a:endParaRPr/>
          </a:p>
        </p:txBody>
      </p:sp>
      <p:pic>
        <p:nvPicPr>
          <p:cNvPr id="1265" name="Google Shape;12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25" y="892298"/>
            <a:ext cx="4582060" cy="25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73" name="Google Shape;12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5" name="Google Shape;12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b="39039" l="15516" r="20784" t="0"/>
          <a:stretch/>
        </p:blipFill>
        <p:spPr>
          <a:xfrm>
            <a:off x="4136225" y="2419250"/>
            <a:ext cx="3876975" cy="2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82" name="Google Shape;12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2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2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72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</a:t>
            </a:r>
            <a:r>
              <a:rPr b="1" lang="en-GB">
                <a:solidFill>
                  <a:schemeClr val="dk1"/>
                </a:solidFill>
              </a:rPr>
              <a:t>skip connections</a:t>
            </a:r>
            <a:r>
              <a:rPr lang="en-GB">
                <a:solidFill>
                  <a:schemeClr val="dk1"/>
                </a:solidFill>
              </a:rPr>
              <a:t>, able to train up to </a:t>
            </a:r>
            <a:r>
              <a:rPr b="1" lang="en-GB">
                <a:solidFill>
                  <a:schemeClr val="dk1"/>
                </a:solidFill>
              </a:rPr>
              <a:t>152 layers</a:t>
            </a:r>
            <a:r>
              <a:rPr lang="en-GB">
                <a:solidFill>
                  <a:schemeClr val="dk1"/>
                </a:solidFill>
              </a:rPr>
              <a:t>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287" name="Google Shape;12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93" name="Google Shape;12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73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73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73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b="1" lang="en-GB" sz="1200"/>
              <a:t>preserve</a:t>
            </a:r>
            <a:r>
              <a:rPr lang="en-GB" sz="1200"/>
              <a:t> and </a:t>
            </a:r>
            <a:r>
              <a:rPr b="1" lang="en-GB" sz="1200"/>
              <a:t>control</a:t>
            </a:r>
            <a:r>
              <a:rPr lang="en-GB" sz="1200"/>
              <a:t> the flow of information with </a:t>
            </a:r>
            <a:r>
              <a:rPr b="1" lang="en-GB" sz="1200"/>
              <a:t>skip connections</a:t>
            </a:r>
            <a:endParaRPr b="1" sz="1200"/>
          </a:p>
        </p:txBody>
      </p:sp>
      <p:pic>
        <p:nvPicPr>
          <p:cNvPr id="1297" name="Google Shape;12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73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</a:t>
            </a:r>
            <a:r>
              <a:rPr b="1" lang="en-GB">
                <a:solidFill>
                  <a:schemeClr val="dk1"/>
                </a:solidFill>
              </a:rPr>
              <a:t>skip connections</a:t>
            </a:r>
            <a:r>
              <a:rPr lang="en-GB">
                <a:solidFill>
                  <a:schemeClr val="dk1"/>
                </a:solidFill>
              </a:rPr>
              <a:t>, able to train up to </a:t>
            </a:r>
            <a:r>
              <a:rPr b="1" lang="en-GB">
                <a:solidFill>
                  <a:schemeClr val="dk1"/>
                </a:solidFill>
              </a:rPr>
              <a:t>152 layers </a:t>
            </a:r>
            <a:r>
              <a:rPr lang="en-GB">
                <a:solidFill>
                  <a:schemeClr val="dk1"/>
                </a:solidFill>
              </a:rPr>
              <a:t>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06" name="Google Shape;13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4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8" name="Google Shape;13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16" name="Google Shape;13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75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5"/>
          <p:cNvPicPr preferRelativeResize="0"/>
          <p:nvPr/>
        </p:nvPicPr>
        <p:blipFill rotWithShape="1">
          <a:blip r:embed="rId6">
            <a:alphaModFix/>
          </a:blip>
          <a:srcRect b="0" l="0" r="51881" t="0"/>
          <a:stretch/>
        </p:blipFill>
        <p:spPr>
          <a:xfrm>
            <a:off x="1910400" y="4114825"/>
            <a:ext cx="2552225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27" name="Google Shape;13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76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9" name="Google Shape;13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400" y="4114825"/>
            <a:ext cx="5304150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ResNet (2015)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38" name="Google Shape;1338;p77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9" name="Google Shape;13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400" y="4114825"/>
            <a:ext cx="5304150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57550"/>
            <a:ext cx="5913177" cy="25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7"/>
          <p:cNvSpPr txBox="1"/>
          <p:nvPr/>
        </p:nvSpPr>
        <p:spPr>
          <a:xfrm>
            <a:off x="0" y="0"/>
            <a:ext cx="29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Li, H., Xu, Z., Taylor, G., &amp; Goldstein, T. (2017). Visualizing the Loss Landscape of Neural Nets. </a:t>
            </a:r>
            <a:r>
              <a:rPr i="1" lang="en-GB" sz="8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NIPS</a:t>
            </a:r>
            <a:endParaRPr sz="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D9D9"/>
                </a:solidFill>
              </a:rPr>
              <a:t>Thank You</a:t>
            </a:r>
            <a:endParaRPr b="1" sz="3600">
              <a:solidFill>
                <a:srgbClr val="D9D9D9"/>
              </a:solidFill>
            </a:endParaRPr>
          </a:p>
        </p:txBody>
      </p:sp>
      <p:sp>
        <p:nvSpPr>
          <p:cNvPr id="1349" name="Google Shape;1349;p7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50" name="Google Shape;1350;p78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9C9C9"/>
                </a:solidFill>
              </a:rPr>
              <a:t>09/11/2022</a:t>
            </a:r>
            <a:endParaRPr b="1" sz="1100">
              <a:solidFill>
                <a:srgbClr val="C9C9C9"/>
              </a:solidFill>
            </a:endParaRPr>
          </a:p>
        </p:txBody>
      </p:sp>
      <p:grpSp>
        <p:nvGrpSpPr>
          <p:cNvPr id="1351" name="Google Shape;1351;p7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52" name="Google Shape;1352;p7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78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58" name="Google Shape;1358;p78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59" name="Google Shape;1359;p7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2" name="Google Shape;136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9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D9D9"/>
                </a:solidFill>
              </a:rPr>
              <a:t>Slides Graveyard</a:t>
            </a:r>
            <a:endParaRPr b="1" sz="3600">
              <a:solidFill>
                <a:srgbClr val="D9D9D9"/>
              </a:solidFill>
            </a:endParaRPr>
          </a:p>
        </p:txBody>
      </p:sp>
      <p:sp>
        <p:nvSpPr>
          <p:cNvPr id="1368" name="Google Shape;1368;p7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69" name="Google Shape;1369;p79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9C9C9"/>
                </a:solidFill>
              </a:rPr>
              <a:t>09/11/2022</a:t>
            </a:r>
            <a:endParaRPr b="1" sz="1100">
              <a:solidFill>
                <a:srgbClr val="C9C9C9"/>
              </a:solidFill>
            </a:endParaRPr>
          </a:p>
        </p:txBody>
      </p:sp>
      <p:grpSp>
        <p:nvGrpSpPr>
          <p:cNvPr id="1370" name="Google Shape;1370;p7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71" name="Google Shape;1371;p7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79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77" name="Google Shape;1377;p79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78" name="Google Shape;1378;p7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1" name="Google Shape;138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DenseNet</a:t>
            </a:r>
            <a:r>
              <a:rPr b="1" lang="en-GB" sz="2800">
                <a:solidFill>
                  <a:srgbClr val="3C189B"/>
                </a:solidFill>
              </a:rPr>
              <a:t> (2016)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87" name="Google Shape;1387;p80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0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89" name="Google Shape;1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0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2" name="Google Shape;1392;p80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b="1" lang="en-GB" sz="1200"/>
              <a:t>preserve</a:t>
            </a:r>
            <a:r>
              <a:rPr lang="en-GB" sz="1200"/>
              <a:t> and </a:t>
            </a:r>
            <a:r>
              <a:rPr b="1" lang="en-GB" sz="1200"/>
              <a:t>control</a:t>
            </a:r>
            <a:r>
              <a:rPr lang="en-GB" sz="1200"/>
              <a:t> the flow of information with </a:t>
            </a:r>
            <a:r>
              <a:rPr b="1" lang="en-GB" sz="1200"/>
              <a:t>skip connections</a:t>
            </a:r>
            <a:endParaRPr b="1" sz="1200"/>
          </a:p>
        </p:txBody>
      </p:sp>
      <p:pic>
        <p:nvPicPr>
          <p:cNvPr id="1393" name="Google Shape;13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50" y="772687"/>
            <a:ext cx="3541650" cy="2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DenseNet (2016)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400" name="Google Shape;1400;p81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81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402" name="Google Shape;14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81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81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b="1" lang="en-GB" sz="1200"/>
              <a:t>preserve</a:t>
            </a:r>
            <a:r>
              <a:rPr lang="en-GB" sz="1200"/>
              <a:t> and </a:t>
            </a:r>
            <a:r>
              <a:rPr b="1" lang="en-GB" sz="1200"/>
              <a:t>control</a:t>
            </a:r>
            <a:r>
              <a:rPr lang="en-GB" sz="1200"/>
              <a:t> the flow of information with </a:t>
            </a:r>
            <a:r>
              <a:rPr b="1" lang="en-GB" sz="1200"/>
              <a:t>skip connections</a:t>
            </a:r>
            <a:endParaRPr b="1" sz="1200"/>
          </a:p>
        </p:txBody>
      </p:sp>
      <p:pic>
        <p:nvPicPr>
          <p:cNvPr id="1406" name="Google Shape;14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" y="707850"/>
            <a:ext cx="3982300" cy="2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Mammalian Visual System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50" y="646450"/>
            <a:ext cx="5680950" cy="3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0" y="1832838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Convolutional</a:t>
            </a:r>
            <a:endParaRPr b="1" sz="36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Networks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72" name="Google Shape;172;p2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78" name="Google Shape;178;p2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Is a matrix or grid of intensity values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integers [0, 255] or float points [0,1]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AutoNum type="arabicPeriod"/>
            </a:pPr>
            <a:r>
              <a:rPr lang="en-GB">
                <a:solidFill>
                  <a:srgbClr val="D9D9D9"/>
                </a:solidFill>
              </a:rPr>
              <a:t>Each element in the matrix is a </a:t>
            </a:r>
            <a:r>
              <a:rPr b="1" lang="en-GB">
                <a:solidFill>
                  <a:srgbClr val="D9D9D9"/>
                </a:solidFill>
              </a:rPr>
              <a:t>pixel</a:t>
            </a:r>
            <a:endParaRPr b="1">
              <a:solidFill>
                <a:srgbClr val="D9D9D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AutoNum type="arabicPeriod"/>
            </a:pPr>
            <a:r>
              <a:rPr lang="en-GB">
                <a:solidFill>
                  <a:srgbClr val="D9D9D9"/>
                </a:solidFill>
              </a:rPr>
              <a:t>Can have 1 greyscale channel or multiple colour </a:t>
            </a:r>
            <a:r>
              <a:rPr b="1" lang="en-GB">
                <a:solidFill>
                  <a:srgbClr val="D9D9D9"/>
                </a:solidFill>
              </a:rPr>
              <a:t>channels: RGB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